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71" r:id="rId15"/>
    <p:sldId id="268" r:id="rId16"/>
    <p:sldId id="269"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810" y="-36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D62AACE-BB8C-4729-9A3D-166235440135}" type="datetimeFigureOut">
              <a:rPr lang="it-IT" smtClean="0"/>
              <a:pPr/>
              <a:t>13/10/2021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D90364-3F1E-417B-8B0B-2825719C0B7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62AACE-BB8C-4729-9A3D-166235440135}" type="datetimeFigureOut">
              <a:rPr lang="it-IT" smtClean="0"/>
              <a:pPr/>
              <a:t>13/10/2021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D90364-3F1E-417B-8B0B-2825719C0B7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62AACE-BB8C-4729-9A3D-166235440135}" type="datetimeFigureOut">
              <a:rPr lang="it-IT" smtClean="0"/>
              <a:pPr/>
              <a:t>13/10/2021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D90364-3F1E-417B-8B0B-2825719C0B7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D62AACE-BB8C-4729-9A3D-166235440135}" type="datetimeFigureOut">
              <a:rPr lang="it-IT" smtClean="0"/>
              <a:pPr/>
              <a:t>13/10/2021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D90364-3F1E-417B-8B0B-2825719C0B7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D62AACE-BB8C-4729-9A3D-166235440135}" type="datetimeFigureOut">
              <a:rPr lang="it-IT" smtClean="0"/>
              <a:pPr/>
              <a:t>13/10/2021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D90364-3F1E-417B-8B0B-2825719C0B7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D62AACE-BB8C-4729-9A3D-166235440135}" type="datetimeFigureOut">
              <a:rPr lang="it-IT" smtClean="0"/>
              <a:pPr/>
              <a:t>13/10/2021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D90364-3F1E-417B-8B0B-2825719C0B7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D62AACE-BB8C-4729-9A3D-166235440135}" type="datetimeFigureOut">
              <a:rPr lang="it-IT" smtClean="0"/>
              <a:pPr/>
              <a:t>13/10/2021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6D90364-3F1E-417B-8B0B-2825719C0B7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D62AACE-BB8C-4729-9A3D-166235440135}" type="datetimeFigureOut">
              <a:rPr lang="it-IT" smtClean="0"/>
              <a:pPr/>
              <a:t>13/10/2021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6D90364-3F1E-417B-8B0B-2825719C0B7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62AACE-BB8C-4729-9A3D-166235440135}" type="datetimeFigureOut">
              <a:rPr lang="it-IT" smtClean="0"/>
              <a:pPr/>
              <a:t>13/10/2021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6D90364-3F1E-417B-8B0B-2825719C0B7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D62AACE-BB8C-4729-9A3D-166235440135}" type="datetimeFigureOut">
              <a:rPr lang="it-IT" smtClean="0"/>
              <a:pPr/>
              <a:t>13/10/2021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D90364-3F1E-417B-8B0B-2825719C0B7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D62AACE-BB8C-4729-9A3D-166235440135}" type="datetimeFigureOut">
              <a:rPr lang="it-IT" smtClean="0"/>
              <a:pPr/>
              <a:t>13/10/2021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D90364-3F1E-417B-8B0B-2825719C0B7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2AACE-BB8C-4729-9A3D-166235440135}" type="datetimeFigureOut">
              <a:rPr lang="it-IT" smtClean="0"/>
              <a:pPr/>
              <a:t>13/10/2021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90364-3F1E-417B-8B0B-2825719C0B7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Autofit/>
          </a:bodyPr>
          <a:lstStyle/>
          <a:p>
            <a:r>
              <a:rPr lang="it-IT" sz="5400" dirty="0" smtClean="0">
                <a:latin typeface="Algerian" pitchFamily="82" charset="0"/>
              </a:rPr>
              <a:t>La situazione della Chiesa</a:t>
            </a:r>
            <a:endParaRPr lang="it-IT" sz="5400" dirty="0">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85720" y="642918"/>
            <a:ext cx="8429684" cy="255454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0">
              <a:buFont typeface="Arial" pitchFamily="34" charset="0"/>
              <a:buChar char="•"/>
            </a:pPr>
            <a:r>
              <a:rPr lang="it-IT" sz="3200" dirty="0" smtClean="0"/>
              <a:t> volevano </a:t>
            </a:r>
            <a:r>
              <a:rPr lang="it-IT" sz="3200" b="1" dirty="0"/>
              <a:t>sobrietà di costumi</a:t>
            </a:r>
            <a:r>
              <a:rPr lang="it-IT" sz="3200" dirty="0"/>
              <a:t>, il silenzio e la </a:t>
            </a:r>
            <a:r>
              <a:rPr lang="it-IT" sz="3200" b="1" dirty="0"/>
              <a:t>povertà</a:t>
            </a:r>
            <a:r>
              <a:rPr lang="it-IT" sz="3200" dirty="0"/>
              <a:t> (le loro chiese erano quasi spoglie</a:t>
            </a:r>
            <a:r>
              <a:rPr lang="it-IT" sz="3200" dirty="0" smtClean="0"/>
              <a:t>)</a:t>
            </a:r>
            <a:endParaRPr lang="it-IT" sz="3200" dirty="0"/>
          </a:p>
          <a:p>
            <a:pPr lvl="0">
              <a:buFont typeface="Arial" pitchFamily="34" charset="0"/>
              <a:buChar char="•"/>
            </a:pPr>
            <a:r>
              <a:rPr lang="it-IT" sz="3200" dirty="0" smtClean="0"/>
              <a:t> insistevano </a:t>
            </a:r>
            <a:r>
              <a:rPr lang="it-IT" sz="3200" dirty="0"/>
              <a:t>sull’importanza del </a:t>
            </a:r>
            <a:r>
              <a:rPr lang="it-IT" sz="3200" b="1" dirty="0"/>
              <a:t>lavoro</a:t>
            </a:r>
            <a:r>
              <a:rPr lang="it-IT" sz="3200" dirty="0"/>
              <a:t> </a:t>
            </a:r>
            <a:r>
              <a:rPr lang="it-IT" sz="3200" dirty="0" smtClean="0"/>
              <a:t>manuale</a:t>
            </a:r>
            <a:endParaRPr lang="it-IT" sz="3200" dirty="0"/>
          </a:p>
          <a:p>
            <a:pPr lvl="0">
              <a:buFont typeface="Arial" pitchFamily="34" charset="0"/>
              <a:buChar char="•"/>
            </a:pPr>
            <a:r>
              <a:rPr lang="it-IT" sz="3200" dirty="0" smtClean="0"/>
              <a:t> si </a:t>
            </a:r>
            <a:r>
              <a:rPr lang="it-IT" sz="3200" dirty="0"/>
              <a:t>vestivano di </a:t>
            </a:r>
            <a:r>
              <a:rPr lang="it-IT" sz="3200" b="1" dirty="0"/>
              <a:t>bianco</a:t>
            </a:r>
            <a:r>
              <a:rPr lang="it-IT" sz="3200" dirty="0"/>
              <a:t> (in contrasto col nero dei cluniacensi</a:t>
            </a:r>
            <a:r>
              <a:rPr lang="it-IT" sz="3200" dirty="0" smtClean="0"/>
              <a:t>)</a:t>
            </a:r>
            <a:endParaRPr lang="it-IT" sz="3200" dirty="0"/>
          </a:p>
        </p:txBody>
      </p:sp>
      <p:pic>
        <p:nvPicPr>
          <p:cNvPr id="21506" name="Picture 2" descr="Visualizza immagine di origine"/>
          <p:cNvPicPr>
            <a:picLocks noChangeAspect="1" noChangeArrowheads="1"/>
          </p:cNvPicPr>
          <p:nvPr/>
        </p:nvPicPr>
        <p:blipFill>
          <a:blip r:embed="rId2" cstate="print"/>
          <a:srcRect b="10200"/>
          <a:stretch>
            <a:fillRect/>
          </a:stretch>
        </p:blipFill>
        <p:spPr bwMode="auto">
          <a:xfrm>
            <a:off x="3643306" y="2786058"/>
            <a:ext cx="5197420" cy="350046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e 5"/>
          <p:cNvSpPr/>
          <p:nvPr/>
        </p:nvSpPr>
        <p:spPr>
          <a:xfrm>
            <a:off x="7786710" y="-642966"/>
            <a:ext cx="2357454" cy="221457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
        <p:nvSpPr>
          <p:cNvPr id="3" name="Rettangolo 2"/>
          <p:cNvSpPr/>
          <p:nvPr/>
        </p:nvSpPr>
        <p:spPr>
          <a:xfrm>
            <a:off x="285720" y="1000108"/>
            <a:ext cx="8429684" cy="212365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3600" dirty="0"/>
              <a:t>M</a:t>
            </a:r>
            <a:r>
              <a:rPr lang="it-IT" sz="3600" dirty="0" smtClean="0"/>
              <a:t>ovimenti popolari </a:t>
            </a:r>
            <a:r>
              <a:rPr lang="it-IT" sz="3600" dirty="0" smtClean="0">
                <a:sym typeface="Wingdings" pitchFamily="2" charset="2"/>
              </a:rPr>
              <a:t></a:t>
            </a:r>
            <a:r>
              <a:rPr lang="it-IT" sz="3600" dirty="0" smtClean="0"/>
              <a:t> </a:t>
            </a:r>
            <a:r>
              <a:rPr lang="it-IT" sz="3600" dirty="0"/>
              <a:t>la </a:t>
            </a:r>
            <a:r>
              <a:rPr lang="it-IT" sz="3600" b="1" dirty="0">
                <a:solidFill>
                  <a:srgbClr val="FF0000"/>
                </a:solidFill>
              </a:rPr>
              <a:t>PATARIA</a:t>
            </a:r>
            <a:r>
              <a:rPr lang="it-IT" sz="3600" dirty="0"/>
              <a:t>, sviluppatasi particolarmente a Milano </a:t>
            </a:r>
            <a:r>
              <a:rPr lang="it-IT" sz="2800" i="1" dirty="0"/>
              <a:t>(“</a:t>
            </a:r>
            <a:r>
              <a:rPr lang="it-IT" sz="2800" i="1" dirty="0" err="1"/>
              <a:t>pataro</a:t>
            </a:r>
            <a:r>
              <a:rPr lang="it-IT" sz="2800" i="1" dirty="0"/>
              <a:t>” è il termine, utilizzato spregiativamente, per indicare il mercato degli stracci</a:t>
            </a:r>
            <a:r>
              <a:rPr lang="it-IT" sz="3200" dirty="0"/>
              <a:t>).  </a:t>
            </a:r>
            <a:endParaRPr lang="it-IT" sz="3200" dirty="0" smtClean="0"/>
          </a:p>
        </p:txBody>
      </p:sp>
      <p:sp>
        <p:nvSpPr>
          <p:cNvPr id="4" name="Rettangolo 3"/>
          <p:cNvSpPr/>
          <p:nvPr/>
        </p:nvSpPr>
        <p:spPr>
          <a:xfrm>
            <a:off x="428596" y="4143380"/>
            <a:ext cx="8215370" cy="230832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3600" dirty="0" smtClean="0"/>
              <a:t>Si battevano </a:t>
            </a:r>
            <a:r>
              <a:rPr lang="it-IT" sz="3600" b="1" dirty="0" smtClean="0"/>
              <a:t>contro la simonia e la corruzione </a:t>
            </a:r>
            <a:r>
              <a:rPr lang="it-IT" sz="3600" dirty="0" smtClean="0"/>
              <a:t>dei propri vescovi e del clero; il movimento fu duramente contrastato e si esaurì dopo il 1080.</a:t>
            </a:r>
            <a:endParaRPr lang="it-IT" sz="3600" dirty="0"/>
          </a:p>
        </p:txBody>
      </p:sp>
      <p:sp>
        <p:nvSpPr>
          <p:cNvPr id="5" name="Freccia in giù 4"/>
          <p:cNvSpPr/>
          <p:nvPr/>
        </p:nvSpPr>
        <p:spPr>
          <a:xfrm>
            <a:off x="4214810" y="3214686"/>
            <a:ext cx="642942" cy="78581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42844" y="428604"/>
            <a:ext cx="8786874"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Denuncia di un esponente patarino contro il clero milanese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Da lungo tempo siete sulla cattiva strada, non c'è in voi traccia di verità. Divenuti tutti  ciechi, scambiate le tenebre per la luce, poiché ciechi sono coloro che vi guidano. Come può un cieco condurre un altro cieco? Non cadono forse entrambi nella fossa? I più orrendi peccati della carne e anche l’eresia simoniaca sono diffusi tra i sacerdoti e gli altri ministri di Dio, che quindi vanno allontanati perché sono </a:t>
            </a:r>
            <a:r>
              <a:rPr kumimoji="0" lang="it-IT" sz="2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nicolaiti</a:t>
            </a:r>
            <a:r>
              <a:rPr kumimoji="0" lang="it-IT"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it-IT" sz="2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concubinaggio</a:t>
            </a:r>
            <a:r>
              <a:rPr kumimoji="0" lang="it-IT"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e simoniaci [compravendita di cariche ecclesiastiche].</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Guardatevi da costoro se sperate la salvezza del Salvatore, non assistente le loro funzioni religiose perché i loro sacrifici sono come sterco di cane e le loro chiese come stalle di armenti. Perciò condannateli senza remissione e confiscate i loro beni. Tutti possono saccheggiarli, dovunque siano, in città o fuori. Infatti anch’io ho commesso molti peccati, ma, ciò che peggio, ho offeso il Re dei cieli mantenendo finora rapporti con indegni. Ora, secondo la volontà di Dio, faccio penitenza prendendo questi provvedimenti per il futuro. Siate perciò miei imitatori, o carissimi, e procedete sulla via del mio esempio.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Gatto I., Il </a:t>
            </a:r>
            <a:r>
              <a:rPr kumimoji="0" lang="it-IT" sz="20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Medioevo nelle sue fonti</a:t>
            </a:r>
            <a:r>
              <a:rPr kumimoji="0" lang="it-IT"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it-IT" sz="2000" b="0"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Monduzzi</a:t>
            </a:r>
            <a:r>
              <a:rPr kumimoji="0" lang="it-IT"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Bologna, 1998, p.225</a:t>
            </a:r>
            <a:endParaRPr kumimoji="0" lang="it-IT"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57158" y="428604"/>
            <a:ext cx="8429684" cy="304698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3200" dirty="0" smtClean="0"/>
              <a:t>1054: </a:t>
            </a:r>
            <a:r>
              <a:rPr lang="it-IT" sz="3200" b="1" dirty="0"/>
              <a:t>separazione</a:t>
            </a:r>
            <a:r>
              <a:rPr lang="it-IT" sz="3200" dirty="0"/>
              <a:t> (</a:t>
            </a:r>
            <a:r>
              <a:rPr lang="it-IT" sz="3200" b="1" dirty="0"/>
              <a:t>SCISMA</a:t>
            </a:r>
            <a:r>
              <a:rPr lang="it-IT" sz="3200" dirty="0"/>
              <a:t>) </a:t>
            </a:r>
            <a:r>
              <a:rPr lang="it-IT" sz="3200" b="1" dirty="0"/>
              <a:t>tra la Chiesa di Roma e quella di Costantinopoli</a:t>
            </a:r>
            <a:r>
              <a:rPr lang="it-IT" sz="3200" dirty="0"/>
              <a:t>.</a:t>
            </a:r>
          </a:p>
          <a:p>
            <a:r>
              <a:rPr lang="it-IT" sz="3200" dirty="0" smtClean="0"/>
              <a:t>Motivi </a:t>
            </a:r>
            <a:r>
              <a:rPr lang="it-IT" sz="3200" dirty="0"/>
              <a:t>di </a:t>
            </a:r>
            <a:r>
              <a:rPr lang="it-IT" sz="3200" dirty="0" smtClean="0"/>
              <a:t>contrasto: </a:t>
            </a:r>
            <a:r>
              <a:rPr lang="it-IT" sz="3200" dirty="0"/>
              <a:t>teologici (ad esempio ci si scontrava sulla natura dello Spirito Santo) e </a:t>
            </a:r>
            <a:r>
              <a:rPr lang="it-IT" sz="3200" dirty="0" smtClean="0"/>
              <a:t>politico-religiosi (i </a:t>
            </a:r>
            <a:r>
              <a:rPr lang="it-IT" sz="3200" dirty="0"/>
              <a:t>bizantini </a:t>
            </a:r>
            <a:r>
              <a:rPr lang="it-IT" sz="3200" b="1" u="sng" dirty="0"/>
              <a:t>non volevano più riconoscere il primato del </a:t>
            </a:r>
            <a:r>
              <a:rPr lang="it-IT" sz="3200" b="1" u="sng" dirty="0" smtClean="0"/>
              <a:t>papa)</a:t>
            </a:r>
            <a:r>
              <a:rPr lang="it-IT" sz="3200" dirty="0" smtClean="0"/>
              <a:t>.</a:t>
            </a:r>
            <a:endParaRPr lang="it-IT" sz="3200" dirty="0"/>
          </a:p>
        </p:txBody>
      </p:sp>
      <p:pic>
        <p:nvPicPr>
          <p:cNvPr id="4" name="Immagine 3"/>
          <p:cNvPicPr/>
          <p:nvPr/>
        </p:nvPicPr>
        <p:blipFill>
          <a:blip r:embed="rId2" cstate="print">
            <a:lum contrast="30000"/>
          </a:blip>
          <a:srcRect/>
          <a:stretch>
            <a:fillRect/>
          </a:stretch>
        </p:blipFill>
        <p:spPr bwMode="auto">
          <a:xfrm>
            <a:off x="2714612" y="3571876"/>
            <a:ext cx="3945277" cy="3151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8" name="Picture 2" descr="Visualizza immagine di origine"/>
          <p:cNvPicPr>
            <a:picLocks noChangeAspect="1" noChangeArrowheads="1"/>
          </p:cNvPicPr>
          <p:nvPr/>
        </p:nvPicPr>
        <p:blipFill>
          <a:blip r:embed="rId3" cstate="print"/>
          <a:srcRect/>
          <a:stretch>
            <a:fillRect/>
          </a:stretch>
        </p:blipFill>
        <p:spPr bwMode="auto">
          <a:xfrm>
            <a:off x="7000892" y="3929066"/>
            <a:ext cx="1738444" cy="2214578"/>
          </a:xfrm>
          <a:prstGeom prst="rect">
            <a:avLst/>
          </a:prstGeom>
          <a:noFill/>
        </p:spPr>
      </p:pic>
      <p:pic>
        <p:nvPicPr>
          <p:cNvPr id="4100" name="Picture 4" descr="Visualizza immagine di origine"/>
          <p:cNvPicPr>
            <a:picLocks noChangeAspect="1" noChangeArrowheads="1"/>
          </p:cNvPicPr>
          <p:nvPr/>
        </p:nvPicPr>
        <p:blipFill>
          <a:blip r:embed="rId4" cstate="print"/>
          <a:srcRect/>
          <a:stretch>
            <a:fillRect/>
          </a:stretch>
        </p:blipFill>
        <p:spPr bwMode="auto">
          <a:xfrm>
            <a:off x="0" y="3786190"/>
            <a:ext cx="2562205" cy="256220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Visualizza immagine di origine"/>
          <p:cNvPicPr>
            <a:picLocks noChangeAspect="1" noChangeArrowheads="1"/>
          </p:cNvPicPr>
          <p:nvPr/>
        </p:nvPicPr>
        <p:blipFill>
          <a:blip r:embed="rId2" cstate="print"/>
          <a:srcRect r="27387"/>
          <a:stretch>
            <a:fillRect/>
          </a:stretch>
        </p:blipFill>
        <p:spPr bwMode="auto">
          <a:xfrm>
            <a:off x="3929026" y="2825233"/>
            <a:ext cx="5214974" cy="4032767"/>
          </a:xfrm>
          <a:prstGeom prst="rect">
            <a:avLst/>
          </a:prstGeom>
          <a:ln>
            <a:noFill/>
          </a:ln>
          <a:effectLst>
            <a:softEdge rad="112500"/>
          </a:effectLst>
        </p:spPr>
      </p:pic>
      <p:sp>
        <p:nvSpPr>
          <p:cNvPr id="2" name="Rettangolo 1"/>
          <p:cNvSpPr/>
          <p:nvPr/>
        </p:nvSpPr>
        <p:spPr>
          <a:xfrm>
            <a:off x="500034" y="642918"/>
            <a:ext cx="5786478" cy="39703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3600" dirty="0" smtClean="0"/>
              <a:t>Le due Chiese si separarono: </a:t>
            </a:r>
          </a:p>
          <a:p>
            <a:pPr>
              <a:buFont typeface="Arial" pitchFamily="34" charset="0"/>
              <a:buChar char="•"/>
            </a:pPr>
            <a:r>
              <a:rPr lang="it-IT" sz="3600" dirty="0" smtClean="0"/>
              <a:t> la Chiesa di Costantinopoli si proclamò </a:t>
            </a:r>
            <a:r>
              <a:rPr lang="it-IT" sz="3600" b="1" dirty="0" smtClean="0"/>
              <a:t>ORTODOSSA</a:t>
            </a:r>
            <a:r>
              <a:rPr lang="it-IT" sz="3600" dirty="0" smtClean="0"/>
              <a:t> (cioè “della giusta opinione”)…</a:t>
            </a:r>
          </a:p>
          <a:p>
            <a:pPr>
              <a:buFont typeface="Arial" pitchFamily="34" charset="0"/>
              <a:buChar char="•"/>
            </a:pPr>
            <a:r>
              <a:rPr lang="it-IT" sz="3600" dirty="0" smtClean="0"/>
              <a:t> mentre quella di Roma si dichiarava </a:t>
            </a:r>
            <a:r>
              <a:rPr lang="it-IT" sz="3600" b="1" dirty="0" smtClean="0"/>
              <a:t>CATTOLICA</a:t>
            </a:r>
            <a:r>
              <a:rPr lang="it-IT" sz="3600" dirty="0" smtClean="0"/>
              <a:t> (cioè “universale”).</a:t>
            </a:r>
            <a:endParaRPr lang="it-IT"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sualizza immagine di origine"/>
          <p:cNvPicPr>
            <a:picLocks noChangeAspect="1" noChangeArrowheads="1"/>
          </p:cNvPicPr>
          <p:nvPr/>
        </p:nvPicPr>
        <p:blipFill>
          <a:blip r:embed="rId2" cstate="print">
            <a:lum bright="22000"/>
          </a:blip>
          <a:srcRect b="7822"/>
          <a:stretch>
            <a:fillRect/>
          </a:stretch>
        </p:blipFill>
        <p:spPr bwMode="auto">
          <a:xfrm>
            <a:off x="0" y="0"/>
            <a:ext cx="9144000" cy="6858000"/>
          </a:xfrm>
          <a:prstGeom prst="rect">
            <a:avLst/>
          </a:prstGeom>
          <a:noFill/>
        </p:spPr>
      </p:pic>
      <p:sp>
        <p:nvSpPr>
          <p:cNvPr id="3" name="Rettangolo 2"/>
          <p:cNvSpPr/>
          <p:nvPr/>
        </p:nvSpPr>
        <p:spPr>
          <a:xfrm>
            <a:off x="3357554" y="0"/>
            <a:ext cx="5786446" cy="55092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r>
              <a:rPr lang="it-IT" sz="3200" i="1" dirty="0" smtClean="0"/>
              <a:t>Premessa: Privilegio ottoniano</a:t>
            </a:r>
          </a:p>
          <a:p>
            <a:r>
              <a:rPr lang="it-IT" sz="3200" b="1" dirty="0" smtClean="0"/>
              <a:t>Niccolò II </a:t>
            </a:r>
            <a:r>
              <a:rPr lang="it-IT" sz="3200" dirty="0" smtClean="0"/>
              <a:t>nel </a:t>
            </a:r>
            <a:r>
              <a:rPr lang="it-IT" sz="3200" b="1" dirty="0"/>
              <a:t>1059</a:t>
            </a:r>
            <a:r>
              <a:rPr lang="it-IT" sz="3200" dirty="0"/>
              <a:t> </a:t>
            </a:r>
            <a:r>
              <a:rPr lang="it-IT" sz="3200" dirty="0" smtClean="0"/>
              <a:t>convoca, </a:t>
            </a:r>
            <a:r>
              <a:rPr lang="it-IT" sz="3200" dirty="0"/>
              <a:t>nel palazzo del Laterano a Roma, un </a:t>
            </a:r>
            <a:r>
              <a:rPr lang="it-IT" sz="3200" b="1" dirty="0"/>
              <a:t>concilio</a:t>
            </a:r>
            <a:r>
              <a:rPr lang="it-IT" sz="3200" dirty="0"/>
              <a:t> </a:t>
            </a:r>
            <a:r>
              <a:rPr lang="it-IT" sz="3200" dirty="0" smtClean="0"/>
              <a:t>(=“assemblea</a:t>
            </a:r>
            <a:r>
              <a:rPr lang="it-IT" sz="3200" dirty="0"/>
              <a:t>”) in cui venne riformata </a:t>
            </a:r>
            <a:r>
              <a:rPr lang="it-IT" sz="3200" b="1" dirty="0"/>
              <a:t>l’elezione papale</a:t>
            </a:r>
            <a:r>
              <a:rPr lang="it-IT" sz="3200" dirty="0"/>
              <a:t>: </a:t>
            </a:r>
            <a:endParaRPr lang="it-IT" sz="3200" dirty="0" smtClean="0"/>
          </a:p>
          <a:p>
            <a:pPr>
              <a:buFont typeface="Arial" pitchFamily="34" charset="0"/>
              <a:buChar char="•"/>
            </a:pPr>
            <a:r>
              <a:rPr lang="it-IT" sz="3200" dirty="0" smtClean="0"/>
              <a:t> affidata </a:t>
            </a:r>
            <a:r>
              <a:rPr lang="it-IT" sz="3200" dirty="0"/>
              <a:t>a un collegio cardinalizio costituito dai </a:t>
            </a:r>
            <a:r>
              <a:rPr lang="it-IT" sz="3200" b="1" dirty="0"/>
              <a:t>vescovi</a:t>
            </a:r>
            <a:r>
              <a:rPr lang="it-IT" sz="3200" dirty="0"/>
              <a:t> delle più antiche chiese di Roma </a:t>
            </a:r>
            <a:r>
              <a:rPr lang="it-IT" sz="2400" dirty="0"/>
              <a:t>(chiese “</a:t>
            </a:r>
            <a:r>
              <a:rPr lang="it-IT" sz="2400" dirty="0" smtClean="0"/>
              <a:t>cardine”, </a:t>
            </a:r>
            <a:r>
              <a:rPr lang="it-IT" sz="2400" dirty="0"/>
              <a:t>appunto)</a:t>
            </a:r>
            <a:r>
              <a:rPr lang="it-IT" sz="3200" dirty="0"/>
              <a:t> e dai vescovi delle diocesi vicine alla città. </a:t>
            </a:r>
            <a:endParaRPr lang="it-IT" sz="3200" dirty="0" smtClean="0"/>
          </a:p>
        </p:txBody>
      </p:sp>
      <p:sp>
        <p:nvSpPr>
          <p:cNvPr id="4" name="CasellaDiTesto 3"/>
          <p:cNvSpPr txBox="1"/>
          <p:nvPr/>
        </p:nvSpPr>
        <p:spPr>
          <a:xfrm>
            <a:off x="0" y="0"/>
            <a:ext cx="3714776" cy="2215991"/>
          </a:xfrm>
          <a:prstGeom prst="rect">
            <a:avLst/>
          </a:prstGeom>
          <a:noFill/>
        </p:spPr>
        <p:txBody>
          <a:bodyPr wrap="square" rtlCol="0">
            <a:spAutoFit/>
          </a:bodyPr>
          <a:lstStyle/>
          <a:p>
            <a:r>
              <a:rPr lang="it-IT" sz="4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RIFORMA DELL’ELEZIONE PAPALE</a:t>
            </a:r>
          </a:p>
          <a:p>
            <a:endParaRPr lang="it-IT"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CasellaDiTesto 4"/>
          <p:cNvSpPr txBox="1"/>
          <p:nvPr/>
        </p:nvSpPr>
        <p:spPr>
          <a:xfrm>
            <a:off x="214282" y="5857892"/>
            <a:ext cx="6286544"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it-IT" sz="2400" dirty="0" smtClean="0"/>
              <a:t>L’aristocrazia romana e l’imperatore, così, non avevano più voce in capitolo sulla nomina papale</a:t>
            </a:r>
            <a:r>
              <a:rPr lang="it-IT" dirty="0" smtClean="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My comic2.jpg"/>
          <p:cNvPicPr>
            <a:picLocks noChangeAspect="1"/>
          </p:cNvPicPr>
          <p:nvPr/>
        </p:nvPicPr>
        <p:blipFill>
          <a:blip r:embed="rId2" cstate="print"/>
          <a:srcRect r="28610"/>
          <a:stretch>
            <a:fillRect/>
          </a:stretch>
        </p:blipFill>
        <p:spPr>
          <a:xfrm>
            <a:off x="0" y="2857496"/>
            <a:ext cx="3357554" cy="4000504"/>
          </a:xfrm>
          <a:prstGeom prst="rect">
            <a:avLst/>
          </a:prstGeom>
        </p:spPr>
      </p:pic>
      <p:sp>
        <p:nvSpPr>
          <p:cNvPr id="3" name="Fumetto 2 2"/>
          <p:cNvSpPr/>
          <p:nvPr/>
        </p:nvSpPr>
        <p:spPr>
          <a:xfrm>
            <a:off x="2214546" y="285728"/>
            <a:ext cx="6786610" cy="4460796"/>
          </a:xfrm>
          <a:prstGeom prst="wedgeRoundRectCallout">
            <a:avLst>
              <a:gd name="adj1" fmla="val -48422"/>
              <a:gd name="adj2" fmla="val 57864"/>
              <a:gd name="adj3" fmla="val 16667"/>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3200" dirty="0"/>
              <a:t>Lo scisma e il rinnovamento dell’elezione papale sono importanti anche per la situazione italiana di cui abbiamo parlato in precedenza: è per questi motivi – contrasto con bizantini e imperatore – che il papa decide di allearsi con i </a:t>
            </a:r>
            <a:r>
              <a:rPr lang="it-IT" sz="3200" b="1" dirty="0"/>
              <a:t>normanni</a:t>
            </a:r>
            <a:r>
              <a:rPr lang="it-IT" sz="3200" dirty="0"/>
              <a:t>, favorendone l’espansione italiana.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olo isoscele 5"/>
          <p:cNvSpPr/>
          <p:nvPr/>
        </p:nvSpPr>
        <p:spPr>
          <a:xfrm flipV="1">
            <a:off x="2571736" y="1428736"/>
            <a:ext cx="4143404" cy="40005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3143240" y="2071678"/>
            <a:ext cx="3143272" cy="1687890"/>
          </a:xfrm>
          <a:prstGeom prst="ellipse">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it-IT" sz="3600" dirty="0" smtClean="0"/>
              <a:t>LOTTE </a:t>
            </a:r>
            <a:r>
              <a:rPr lang="it-IT" sz="3600" dirty="0" err="1" smtClean="0"/>
              <a:t>DI</a:t>
            </a:r>
            <a:r>
              <a:rPr lang="it-IT" sz="3600" dirty="0" smtClean="0"/>
              <a:t> POTERE</a:t>
            </a:r>
            <a:endParaRPr lang="it-IT" sz="3600" dirty="0"/>
          </a:p>
        </p:txBody>
      </p:sp>
      <p:sp>
        <p:nvSpPr>
          <p:cNvPr id="3" name="CasellaDiTesto 2"/>
          <p:cNvSpPr txBox="1"/>
          <p:nvPr/>
        </p:nvSpPr>
        <p:spPr>
          <a:xfrm>
            <a:off x="928662" y="1000108"/>
            <a:ext cx="2714644" cy="76944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sz="4400" dirty="0" smtClean="0"/>
              <a:t>PAPA</a:t>
            </a:r>
            <a:endParaRPr lang="it-IT" sz="4400" dirty="0"/>
          </a:p>
        </p:txBody>
      </p:sp>
      <p:sp>
        <p:nvSpPr>
          <p:cNvPr id="4" name="CasellaDiTesto 3"/>
          <p:cNvSpPr txBox="1"/>
          <p:nvPr/>
        </p:nvSpPr>
        <p:spPr>
          <a:xfrm>
            <a:off x="5357818" y="1000108"/>
            <a:ext cx="3214710"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4400" dirty="0" smtClean="0"/>
              <a:t>IMPERATORE</a:t>
            </a:r>
            <a:endParaRPr lang="it-IT" sz="4400" dirty="0"/>
          </a:p>
        </p:txBody>
      </p:sp>
      <p:sp>
        <p:nvSpPr>
          <p:cNvPr id="5" name="CasellaDiTesto 4"/>
          <p:cNvSpPr txBox="1"/>
          <p:nvPr/>
        </p:nvSpPr>
        <p:spPr>
          <a:xfrm>
            <a:off x="3143240" y="4572008"/>
            <a:ext cx="2714644" cy="14465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sz="4400" dirty="0" smtClean="0"/>
              <a:t>SIGNORI FEUDALI</a:t>
            </a:r>
            <a:endParaRPr lang="it-IT" sz="4400" dirty="0"/>
          </a:p>
        </p:txBody>
      </p:sp>
      <p:sp>
        <p:nvSpPr>
          <p:cNvPr id="7" name="CasellaDiTesto 6"/>
          <p:cNvSpPr txBox="1"/>
          <p:nvPr/>
        </p:nvSpPr>
        <p:spPr>
          <a:xfrm>
            <a:off x="7215206" y="2643182"/>
            <a:ext cx="1714512" cy="646331"/>
          </a:xfrm>
          <a:prstGeom prst="rect">
            <a:avLst/>
          </a:prstGeom>
          <a:noFill/>
        </p:spPr>
        <p:txBody>
          <a:bodyPr wrap="square" rtlCol="0">
            <a:spAutoFit/>
          </a:bodyPr>
          <a:lstStyle/>
          <a:p>
            <a:pPr algn="ctr"/>
            <a:r>
              <a:rPr lang="it-IT" dirty="0" smtClean="0"/>
              <a:t>Sacralità dell’imperatore</a:t>
            </a:r>
            <a:endParaRPr lang="it-IT" dirty="0"/>
          </a:p>
        </p:txBody>
      </p:sp>
      <p:pic>
        <p:nvPicPr>
          <p:cNvPr id="1026" name="Picture 2" descr="Visualizza immagine di origine"/>
          <p:cNvPicPr>
            <a:picLocks noChangeAspect="1" noChangeArrowheads="1"/>
          </p:cNvPicPr>
          <p:nvPr/>
        </p:nvPicPr>
        <p:blipFill>
          <a:blip r:embed="rId2" cstate="print"/>
          <a:srcRect/>
          <a:stretch>
            <a:fillRect/>
          </a:stretch>
        </p:blipFill>
        <p:spPr bwMode="auto">
          <a:xfrm>
            <a:off x="7143768" y="3500438"/>
            <a:ext cx="1866464" cy="259555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71604" y="500042"/>
            <a:ext cx="5572164" cy="76944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it-IT" sz="4400" dirty="0" smtClean="0"/>
              <a:t>Crisi della Chiesa</a:t>
            </a:r>
            <a:endParaRPr lang="it-IT" sz="4400" dirty="0"/>
          </a:p>
        </p:txBody>
      </p:sp>
      <p:sp>
        <p:nvSpPr>
          <p:cNvPr id="4" name="Rettangolo 3"/>
          <p:cNvSpPr/>
          <p:nvPr/>
        </p:nvSpPr>
        <p:spPr>
          <a:xfrm>
            <a:off x="1643042" y="3857628"/>
            <a:ext cx="7358114"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3200" dirty="0" smtClean="0"/>
              <a:t>L’elezione </a:t>
            </a:r>
            <a:r>
              <a:rPr lang="it-IT" sz="3200" dirty="0"/>
              <a:t>di </a:t>
            </a:r>
            <a:r>
              <a:rPr lang="it-IT" sz="3200" b="1" dirty="0"/>
              <a:t>vescovi-conti</a:t>
            </a:r>
            <a:r>
              <a:rPr lang="it-IT" sz="3200" dirty="0"/>
              <a:t> legava questi ultimi alla Corona, mettendo in secondo piano la vocazione spirituale</a:t>
            </a:r>
            <a:r>
              <a:rPr lang="it-IT" sz="3200" dirty="0" smtClean="0"/>
              <a:t>.</a:t>
            </a:r>
            <a:endParaRPr lang="it-IT" sz="3200" dirty="0"/>
          </a:p>
        </p:txBody>
      </p:sp>
      <p:sp>
        <p:nvSpPr>
          <p:cNvPr id="5" name="Rettangolo 4"/>
          <p:cNvSpPr/>
          <p:nvPr/>
        </p:nvSpPr>
        <p:spPr>
          <a:xfrm>
            <a:off x="500034" y="1571612"/>
            <a:ext cx="6143668"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3200" b="1" i="1" dirty="0" smtClean="0"/>
              <a:t>Privilegio </a:t>
            </a:r>
            <a:r>
              <a:rPr lang="it-IT" sz="3200" b="1" i="1" dirty="0"/>
              <a:t>di </a:t>
            </a:r>
            <a:r>
              <a:rPr lang="it-IT" sz="3200" b="1" i="1" dirty="0" smtClean="0"/>
              <a:t>Ottone</a:t>
            </a:r>
            <a:r>
              <a:rPr lang="it-IT" sz="3200" dirty="0" smtClean="0"/>
              <a:t>: </a:t>
            </a:r>
            <a:r>
              <a:rPr lang="it-IT" sz="3200" dirty="0"/>
              <a:t>il papa si </a:t>
            </a:r>
            <a:r>
              <a:rPr lang="it-IT" sz="3200" dirty="0" smtClean="0"/>
              <a:t>trova </a:t>
            </a:r>
            <a:r>
              <a:rPr lang="it-IT" sz="3200" dirty="0"/>
              <a:t>subordinato all’imperatore</a:t>
            </a:r>
            <a:r>
              <a:rPr lang="it-IT" sz="3200" dirty="0" smtClean="0"/>
              <a:t>.</a:t>
            </a:r>
            <a:endParaRPr lang="it-IT" sz="3200" dirty="0"/>
          </a:p>
        </p:txBody>
      </p:sp>
      <p:sp>
        <p:nvSpPr>
          <p:cNvPr id="6" name="CasellaDiTesto 5"/>
          <p:cNvSpPr txBox="1"/>
          <p:nvPr/>
        </p:nvSpPr>
        <p:spPr>
          <a:xfrm>
            <a:off x="7215206" y="1857364"/>
            <a:ext cx="714380" cy="519351"/>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smtClean="0"/>
              <a:t>1</a:t>
            </a:r>
            <a:endParaRPr lang="it-IT" dirty="0"/>
          </a:p>
        </p:txBody>
      </p:sp>
      <p:sp>
        <p:nvSpPr>
          <p:cNvPr id="8" name="CasellaDiTesto 7"/>
          <p:cNvSpPr txBox="1"/>
          <p:nvPr/>
        </p:nvSpPr>
        <p:spPr>
          <a:xfrm>
            <a:off x="500034" y="4357694"/>
            <a:ext cx="714380" cy="519351"/>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71604" y="500042"/>
            <a:ext cx="5572164" cy="76944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it-IT" sz="4400" dirty="0" smtClean="0"/>
              <a:t>Crisi della Chiesa</a:t>
            </a:r>
            <a:endParaRPr lang="it-IT" sz="4400" dirty="0"/>
          </a:p>
        </p:txBody>
      </p:sp>
      <p:sp>
        <p:nvSpPr>
          <p:cNvPr id="3" name="Rettangolo 2"/>
          <p:cNvSpPr/>
          <p:nvPr/>
        </p:nvSpPr>
        <p:spPr>
          <a:xfrm>
            <a:off x="285720" y="2357430"/>
            <a:ext cx="7358114" cy="206210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3200" dirty="0" smtClean="0"/>
              <a:t>Le </a:t>
            </a:r>
            <a:r>
              <a:rPr lang="it-IT" sz="3200" dirty="0"/>
              <a:t>grandi </a:t>
            </a:r>
            <a:r>
              <a:rPr lang="it-IT" sz="3200" b="1" dirty="0"/>
              <a:t>famiglie romane lottavano</a:t>
            </a:r>
            <a:r>
              <a:rPr lang="it-IT" sz="3200" dirty="0"/>
              <a:t> </a:t>
            </a:r>
            <a:r>
              <a:rPr lang="it-IT" sz="3200" dirty="0" smtClean="0"/>
              <a:t>per </a:t>
            </a:r>
            <a:r>
              <a:rPr lang="it-IT" sz="3200" dirty="0"/>
              <a:t>la carica di papa, considerato un mezzo per ottenere </a:t>
            </a:r>
            <a:r>
              <a:rPr lang="it-IT" sz="3200" b="1" dirty="0"/>
              <a:t>potere temporale</a:t>
            </a:r>
            <a:r>
              <a:rPr lang="it-IT" sz="3200" dirty="0"/>
              <a:t> e le grandi </a:t>
            </a:r>
            <a:r>
              <a:rPr lang="it-IT" sz="3200" b="1" dirty="0"/>
              <a:t>ricchezze</a:t>
            </a:r>
            <a:r>
              <a:rPr lang="it-IT" sz="3200" dirty="0"/>
              <a:t> del “patrimonio di San Pietro”.</a:t>
            </a:r>
          </a:p>
        </p:txBody>
      </p:sp>
      <p:sp>
        <p:nvSpPr>
          <p:cNvPr id="7" name="CasellaDiTesto 6"/>
          <p:cNvSpPr txBox="1"/>
          <p:nvPr/>
        </p:nvSpPr>
        <p:spPr>
          <a:xfrm>
            <a:off x="8001024" y="3143248"/>
            <a:ext cx="714380" cy="519351"/>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t>3</a:t>
            </a:r>
          </a:p>
        </p:txBody>
      </p:sp>
      <p:pic>
        <p:nvPicPr>
          <p:cNvPr id="13314" name="Picture 2" descr="Visualizza immagine di origine"/>
          <p:cNvPicPr>
            <a:picLocks noChangeAspect="1" noChangeArrowheads="1"/>
          </p:cNvPicPr>
          <p:nvPr/>
        </p:nvPicPr>
        <p:blipFill>
          <a:blip r:embed="rId2" cstate="print"/>
          <a:srcRect l="25986" t="29415" r="13834" b="39643"/>
          <a:stretch>
            <a:fillRect/>
          </a:stretch>
        </p:blipFill>
        <p:spPr bwMode="auto">
          <a:xfrm>
            <a:off x="5500694" y="4357694"/>
            <a:ext cx="3143272" cy="228604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71472" y="357166"/>
            <a:ext cx="8143932" cy="304698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it-IT" sz="3200" b="1" dirty="0"/>
              <a:t>C</a:t>
            </a:r>
            <a:r>
              <a:rPr lang="it-IT" sz="3200" b="1" dirty="0" smtClean="0"/>
              <a:t>orruzione della Chiesa</a:t>
            </a:r>
            <a:endParaRPr lang="it-IT" sz="3200" dirty="0"/>
          </a:p>
          <a:p>
            <a:pPr>
              <a:buFont typeface="Arial" pitchFamily="34" charset="0"/>
              <a:buChar char="•"/>
            </a:pPr>
            <a:r>
              <a:rPr lang="it-IT" sz="3200" dirty="0" smtClean="0"/>
              <a:t> le </a:t>
            </a:r>
            <a:r>
              <a:rPr lang="it-IT" sz="3200" dirty="0"/>
              <a:t>cariche ecclesiastiche (ad es., quella di vescovo) venivano vendute e comprate </a:t>
            </a:r>
            <a:r>
              <a:rPr lang="it-IT" sz="3200" dirty="0" smtClean="0"/>
              <a:t>(</a:t>
            </a:r>
            <a:r>
              <a:rPr lang="it-IT" sz="3200" b="1" dirty="0" smtClean="0">
                <a:solidFill>
                  <a:srgbClr val="FF0000"/>
                </a:solidFill>
              </a:rPr>
              <a:t>SIMONIA</a:t>
            </a:r>
            <a:r>
              <a:rPr lang="it-IT" sz="3200" dirty="0" smtClean="0"/>
              <a:t>)</a:t>
            </a:r>
            <a:endParaRPr lang="it-IT" sz="3200" dirty="0"/>
          </a:p>
          <a:p>
            <a:pPr>
              <a:buFont typeface="Arial" pitchFamily="34" charset="0"/>
              <a:buChar char="•"/>
            </a:pPr>
            <a:r>
              <a:rPr lang="it-IT" sz="3200" dirty="0" smtClean="0"/>
              <a:t> molti </a:t>
            </a:r>
            <a:r>
              <a:rPr lang="it-IT" sz="3200" dirty="0"/>
              <a:t>esponenti della Chiesa convivevano con donne o si sposavano </a:t>
            </a:r>
            <a:r>
              <a:rPr lang="it-IT" sz="3200" dirty="0" smtClean="0"/>
              <a:t>(</a:t>
            </a:r>
            <a:r>
              <a:rPr lang="it-IT" sz="3200" b="1" dirty="0" smtClean="0">
                <a:solidFill>
                  <a:srgbClr val="FF0000"/>
                </a:solidFill>
              </a:rPr>
              <a:t>NICOLAISMO</a:t>
            </a:r>
            <a:r>
              <a:rPr lang="it-IT" sz="3200" dirty="0" smtClean="0"/>
              <a:t>)</a:t>
            </a:r>
            <a:endParaRPr lang="it-IT" sz="3200" dirty="0"/>
          </a:p>
        </p:txBody>
      </p:sp>
      <p:sp>
        <p:nvSpPr>
          <p:cNvPr id="4" name="Rettangolo 3"/>
          <p:cNvSpPr/>
          <p:nvPr/>
        </p:nvSpPr>
        <p:spPr>
          <a:xfrm>
            <a:off x="785786" y="4714884"/>
            <a:ext cx="8215370" cy="1938992"/>
          </a:xfrm>
          <a:prstGeom prst="rect">
            <a:avLst/>
          </a:prstGeom>
          <a:ln>
            <a:solidFill>
              <a:schemeClr val="tx1"/>
            </a:solidFill>
            <a:prstDash val="dash"/>
          </a:ln>
        </p:spPr>
        <p:style>
          <a:lnRef idx="2">
            <a:schemeClr val="accent3"/>
          </a:lnRef>
          <a:fillRef idx="1">
            <a:schemeClr val="lt1"/>
          </a:fillRef>
          <a:effectRef idx="0">
            <a:schemeClr val="accent3"/>
          </a:effectRef>
          <a:fontRef idx="minor">
            <a:schemeClr val="dk1"/>
          </a:fontRef>
        </p:style>
        <p:txBody>
          <a:bodyPr wrap="square">
            <a:spAutoFit/>
          </a:bodyPr>
          <a:lstStyle/>
          <a:p>
            <a:r>
              <a:rPr lang="it-IT" sz="2400" i="1" dirty="0" smtClean="0"/>
              <a:t>Note: Il termine deriva da Simone Mago, Samaritano che cercò di comprare dagli apostoli Pietro e Giovanni il potere di conferire i doni dello Spirito Santo mediante l’imposizione delle mani.</a:t>
            </a:r>
          </a:p>
          <a:p>
            <a:r>
              <a:rPr lang="it-IT" sz="2400" i="1" dirty="0" smtClean="0"/>
              <a:t>I </a:t>
            </a:r>
            <a:r>
              <a:rPr lang="it-IT" sz="2400" i="1" dirty="0" err="1" smtClean="0"/>
              <a:t>nicolaiti</a:t>
            </a:r>
            <a:r>
              <a:rPr lang="it-IT" sz="2400" i="1" dirty="0" smtClean="0"/>
              <a:t>, dichiarati eretici, si dichiaravano contrari al celibato ecclesiastico.</a:t>
            </a:r>
            <a:endParaRPr lang="it-IT" sz="2400" i="1" dirty="0"/>
          </a:p>
        </p:txBody>
      </p:sp>
      <p:sp>
        <p:nvSpPr>
          <p:cNvPr id="6" name="CasellaDiTesto 5"/>
          <p:cNvSpPr txBox="1"/>
          <p:nvPr/>
        </p:nvSpPr>
        <p:spPr>
          <a:xfrm>
            <a:off x="785786" y="214290"/>
            <a:ext cx="714380" cy="519351"/>
          </a:xfrm>
          <a:prstGeom prst="ellipse">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dirty="0"/>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1472" y="357166"/>
            <a:ext cx="8143932"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it-IT" sz="3200" b="1" dirty="0" smtClean="0"/>
              <a:t>NASCONO MOVIMENTI </a:t>
            </a:r>
            <a:r>
              <a:rPr lang="it-IT" sz="3200" b="1" dirty="0" err="1" smtClean="0"/>
              <a:t>DI</a:t>
            </a:r>
            <a:r>
              <a:rPr lang="it-IT" sz="3200" b="1" dirty="0" smtClean="0"/>
              <a:t> RIFORMA SPIRITUALE</a:t>
            </a:r>
            <a:endParaRPr lang="it-IT" sz="3200" dirty="0"/>
          </a:p>
        </p:txBody>
      </p:sp>
      <p:sp>
        <p:nvSpPr>
          <p:cNvPr id="3" name="Rettangolo 2"/>
          <p:cNvSpPr/>
          <p:nvPr/>
        </p:nvSpPr>
        <p:spPr>
          <a:xfrm>
            <a:off x="1785918" y="2214554"/>
            <a:ext cx="5429288" cy="156966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it-IT" sz="3200" b="1" dirty="0" smtClean="0">
                <a:solidFill>
                  <a:srgbClr val="FF0000"/>
                </a:solidFill>
              </a:rPr>
              <a:t>CLUNIACENSI</a:t>
            </a:r>
            <a:r>
              <a:rPr lang="it-IT" sz="3200" dirty="0" smtClean="0"/>
              <a:t> </a:t>
            </a:r>
            <a:r>
              <a:rPr lang="it-IT" sz="3200" dirty="0"/>
              <a:t>e </a:t>
            </a:r>
            <a:r>
              <a:rPr lang="it-IT" sz="3200" b="1" dirty="0" smtClean="0">
                <a:solidFill>
                  <a:srgbClr val="FF0000"/>
                </a:solidFill>
              </a:rPr>
              <a:t>CISTERCENSI</a:t>
            </a:r>
            <a:r>
              <a:rPr lang="it-IT" sz="3200" dirty="0" smtClean="0"/>
              <a:t> rinnovarono </a:t>
            </a:r>
            <a:r>
              <a:rPr lang="it-IT" sz="3200" dirty="0"/>
              <a:t>profondamente il monachesimo benedettino</a:t>
            </a:r>
          </a:p>
        </p:txBody>
      </p:sp>
      <p:pic>
        <p:nvPicPr>
          <p:cNvPr id="15362" name="Picture 2" descr="Visualizza immagine di origine"/>
          <p:cNvPicPr>
            <a:picLocks noChangeAspect="1" noChangeArrowheads="1"/>
          </p:cNvPicPr>
          <p:nvPr/>
        </p:nvPicPr>
        <p:blipFill>
          <a:blip r:embed="rId2" cstate="print"/>
          <a:srcRect/>
          <a:stretch>
            <a:fillRect/>
          </a:stretch>
        </p:blipFill>
        <p:spPr bwMode="auto">
          <a:xfrm>
            <a:off x="6858016" y="3500438"/>
            <a:ext cx="1857356" cy="2752868"/>
          </a:xfrm>
          <a:prstGeom prst="rect">
            <a:avLst/>
          </a:prstGeom>
          <a:noFill/>
        </p:spPr>
      </p:pic>
      <p:sp>
        <p:nvSpPr>
          <p:cNvPr id="5" name="CasellaDiTesto 4"/>
          <p:cNvSpPr txBox="1"/>
          <p:nvPr/>
        </p:nvSpPr>
        <p:spPr>
          <a:xfrm>
            <a:off x="6286512" y="5500702"/>
            <a:ext cx="250033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it-IT" dirty="0" smtClean="0"/>
              <a:t>“ORA ET LABORA”</a:t>
            </a:r>
          </a:p>
          <a:p>
            <a:pPr algn="ctr"/>
            <a:r>
              <a:rPr lang="it-IT" dirty="0" smtClean="0"/>
              <a:t>529 D.C.</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Visualizza immagine di origine"/>
          <p:cNvPicPr>
            <a:picLocks noChangeAspect="1" noChangeArrowheads="1"/>
          </p:cNvPicPr>
          <p:nvPr/>
        </p:nvPicPr>
        <p:blipFill>
          <a:blip r:embed="rId2" cstate="print"/>
          <a:srcRect r="11725"/>
          <a:stretch>
            <a:fillRect/>
          </a:stretch>
        </p:blipFill>
        <p:spPr bwMode="auto">
          <a:xfrm>
            <a:off x="0" y="-444"/>
            <a:ext cx="9144000" cy="6858444"/>
          </a:xfrm>
          <a:prstGeom prst="rect">
            <a:avLst/>
          </a:prstGeom>
          <a:noFill/>
        </p:spPr>
      </p:pic>
      <p:sp>
        <p:nvSpPr>
          <p:cNvPr id="2" name="Rettangolo 1"/>
          <p:cNvSpPr/>
          <p:nvPr/>
        </p:nvSpPr>
        <p:spPr>
          <a:xfrm>
            <a:off x="3500430" y="2333685"/>
            <a:ext cx="5500710" cy="452431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3600" dirty="0"/>
              <a:t>Nel 910 Guglielmo il Pio fondò l’abbazia di </a:t>
            </a:r>
            <a:r>
              <a:rPr lang="it-IT" sz="3600" b="1" dirty="0">
                <a:solidFill>
                  <a:srgbClr val="FF0000"/>
                </a:solidFill>
              </a:rPr>
              <a:t>CLUNY</a:t>
            </a:r>
            <a:r>
              <a:rPr lang="it-IT" sz="3600" dirty="0">
                <a:solidFill>
                  <a:srgbClr val="FF0000"/>
                </a:solidFill>
              </a:rPr>
              <a:t> </a:t>
            </a:r>
            <a:r>
              <a:rPr lang="it-IT" sz="3600" dirty="0"/>
              <a:t>(in Francia). Questo monastero venne </a:t>
            </a:r>
            <a:r>
              <a:rPr lang="it-IT" sz="3600" b="1" u="sng" dirty="0"/>
              <a:t>posto direttamente sotto il controllo del papa</a:t>
            </a:r>
            <a:r>
              <a:rPr lang="it-IT" sz="3600" dirty="0"/>
              <a:t>, che divenne garante della sua </a:t>
            </a:r>
            <a:r>
              <a:rPr lang="it-IT" sz="3600" b="1" u="sng" dirty="0"/>
              <a:t>indipendenza</a:t>
            </a:r>
            <a:r>
              <a:rPr lang="it-IT" sz="3600" dirty="0"/>
              <a:t> dai poteri laici </a:t>
            </a:r>
            <a:r>
              <a:rPr lang="it-IT" sz="3600" dirty="0" smtClean="0"/>
              <a:t>(dei </a:t>
            </a:r>
            <a:r>
              <a:rPr lang="it-IT" sz="3600" dirty="0"/>
              <a:t>signori feudali). </a:t>
            </a:r>
          </a:p>
        </p:txBody>
      </p:sp>
      <p:pic>
        <p:nvPicPr>
          <p:cNvPr id="18436" name="Picture 4" descr="Visualizza immagine di origine"/>
          <p:cNvPicPr>
            <a:picLocks noChangeAspect="1" noChangeArrowheads="1"/>
          </p:cNvPicPr>
          <p:nvPr/>
        </p:nvPicPr>
        <p:blipFill>
          <a:blip r:embed="rId3" cstate="print"/>
          <a:srcRect l="39296" b="15063"/>
          <a:stretch>
            <a:fillRect/>
          </a:stretch>
        </p:blipFill>
        <p:spPr bwMode="auto">
          <a:xfrm>
            <a:off x="285720" y="142852"/>
            <a:ext cx="2623518" cy="25717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isualizza immagine di origine"/>
          <p:cNvPicPr>
            <a:picLocks noChangeAspect="1" noChangeArrowheads="1"/>
          </p:cNvPicPr>
          <p:nvPr/>
        </p:nvPicPr>
        <p:blipFill>
          <a:blip r:embed="rId2" cstate="print"/>
          <a:srcRect r="29984"/>
          <a:stretch>
            <a:fillRect/>
          </a:stretch>
        </p:blipFill>
        <p:spPr bwMode="auto">
          <a:xfrm>
            <a:off x="4929190" y="1214422"/>
            <a:ext cx="4214810" cy="3810000"/>
          </a:xfrm>
          <a:prstGeom prst="rect">
            <a:avLst/>
          </a:prstGeom>
          <a:noFill/>
        </p:spPr>
      </p:pic>
      <p:sp>
        <p:nvSpPr>
          <p:cNvPr id="3" name="Rettangolo 2"/>
          <p:cNvSpPr/>
          <p:nvPr/>
        </p:nvSpPr>
        <p:spPr>
          <a:xfrm>
            <a:off x="285720" y="642918"/>
            <a:ext cx="6643734" cy="550920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it-IT" sz="3200" b="1" dirty="0" smtClean="0"/>
              <a:t>RITORNO </a:t>
            </a:r>
            <a:r>
              <a:rPr lang="it-IT" sz="3200" b="1" dirty="0"/>
              <a:t>al più rigoroso rispetto </a:t>
            </a:r>
            <a:endParaRPr lang="it-IT" sz="3200" b="1" dirty="0" smtClean="0"/>
          </a:p>
          <a:p>
            <a:pPr algn="ctr"/>
            <a:r>
              <a:rPr lang="it-IT" sz="3200" b="1" dirty="0" smtClean="0"/>
              <a:t>delle </a:t>
            </a:r>
            <a:r>
              <a:rPr lang="it-IT" sz="3200" b="1" dirty="0"/>
              <a:t>regole della </a:t>
            </a:r>
            <a:r>
              <a:rPr lang="it-IT" sz="3200" b="1" dirty="0" smtClean="0"/>
              <a:t>Chiesa</a:t>
            </a:r>
            <a:endParaRPr lang="it-IT" sz="3200" dirty="0" smtClean="0"/>
          </a:p>
          <a:p>
            <a:endParaRPr lang="it-IT" sz="3200" dirty="0"/>
          </a:p>
          <a:p>
            <a:pPr lvl="0">
              <a:buFont typeface="Arial" pitchFamily="34" charset="0"/>
              <a:buChar char="•"/>
            </a:pPr>
            <a:r>
              <a:rPr lang="it-IT" sz="3200" dirty="0" smtClean="0"/>
              <a:t> condannavano </a:t>
            </a:r>
            <a:r>
              <a:rPr lang="it-IT" sz="3200" dirty="0"/>
              <a:t>la </a:t>
            </a:r>
            <a:r>
              <a:rPr lang="it-IT" sz="3200" b="1" dirty="0" smtClean="0">
                <a:solidFill>
                  <a:srgbClr val="FF0000"/>
                </a:solidFill>
              </a:rPr>
              <a:t>CORRUZIONE</a:t>
            </a:r>
            <a:r>
              <a:rPr lang="it-IT" sz="3200" dirty="0" smtClean="0"/>
              <a:t> della Chiesa</a:t>
            </a:r>
            <a:endParaRPr lang="it-IT" sz="3200" dirty="0"/>
          </a:p>
          <a:p>
            <a:pPr lvl="0">
              <a:buFont typeface="Arial" pitchFamily="34" charset="0"/>
              <a:buChar char="•"/>
            </a:pPr>
            <a:r>
              <a:rPr lang="it-IT" sz="3200" dirty="0" smtClean="0"/>
              <a:t> si </a:t>
            </a:r>
            <a:r>
              <a:rPr lang="it-IT" sz="3200" dirty="0"/>
              <a:t>dedicavano allo </a:t>
            </a:r>
            <a:r>
              <a:rPr lang="it-IT" sz="3200" b="1" dirty="0">
                <a:solidFill>
                  <a:srgbClr val="FF0000"/>
                </a:solidFill>
              </a:rPr>
              <a:t>studio</a:t>
            </a:r>
            <a:r>
              <a:rPr lang="it-IT" sz="3200" dirty="0"/>
              <a:t>, alla </a:t>
            </a:r>
            <a:r>
              <a:rPr lang="it-IT" sz="3200" b="1" dirty="0">
                <a:solidFill>
                  <a:srgbClr val="FF0000"/>
                </a:solidFill>
              </a:rPr>
              <a:t>preghiera</a:t>
            </a:r>
            <a:r>
              <a:rPr lang="it-IT" sz="3200" dirty="0"/>
              <a:t> e alle opere di </a:t>
            </a:r>
            <a:r>
              <a:rPr lang="it-IT" sz="3200" b="1" dirty="0" smtClean="0">
                <a:solidFill>
                  <a:srgbClr val="FF0000"/>
                </a:solidFill>
              </a:rPr>
              <a:t>carità</a:t>
            </a:r>
            <a:endParaRPr lang="it-IT" sz="3200" dirty="0">
              <a:solidFill>
                <a:srgbClr val="FF0000"/>
              </a:solidFill>
            </a:endParaRPr>
          </a:p>
          <a:p>
            <a:pPr lvl="0">
              <a:buFont typeface="Arial" pitchFamily="34" charset="0"/>
              <a:buChar char="•"/>
            </a:pPr>
            <a:r>
              <a:rPr lang="it-IT" sz="3200" dirty="0" smtClean="0"/>
              <a:t> si </a:t>
            </a:r>
            <a:r>
              <a:rPr lang="it-IT" sz="3200" dirty="0"/>
              <a:t>sottomettevano direttamente al </a:t>
            </a:r>
            <a:r>
              <a:rPr lang="it-IT" sz="3200" b="1" dirty="0" smtClean="0">
                <a:solidFill>
                  <a:srgbClr val="FF0000"/>
                </a:solidFill>
              </a:rPr>
              <a:t>papa</a:t>
            </a:r>
            <a:endParaRPr lang="it-IT" sz="3200" dirty="0">
              <a:solidFill>
                <a:srgbClr val="FF0000"/>
              </a:solidFill>
            </a:endParaRPr>
          </a:p>
          <a:p>
            <a:pPr>
              <a:buFont typeface="Arial" pitchFamily="34" charset="0"/>
              <a:buChar char="•"/>
            </a:pPr>
            <a:r>
              <a:rPr lang="it-IT" sz="3200" dirty="0" smtClean="0"/>
              <a:t> davano </a:t>
            </a:r>
            <a:r>
              <a:rPr lang="it-IT" sz="3200" dirty="0"/>
              <a:t>grande importanza alla </a:t>
            </a:r>
            <a:r>
              <a:rPr lang="it-IT" sz="3200" b="1" dirty="0">
                <a:solidFill>
                  <a:srgbClr val="FF0000"/>
                </a:solidFill>
              </a:rPr>
              <a:t>liturgia</a:t>
            </a:r>
            <a:r>
              <a:rPr lang="it-IT" sz="3200" dirty="0"/>
              <a:t> (alle cerimonie religiose)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Visualizza immagine di origine"/>
          <p:cNvPicPr>
            <a:picLocks noChangeAspect="1" noChangeArrowheads="1"/>
          </p:cNvPicPr>
          <p:nvPr/>
        </p:nvPicPr>
        <p:blipFill>
          <a:blip r:embed="rId2" cstate="print"/>
          <a:srcRect l="18096"/>
          <a:stretch>
            <a:fillRect/>
          </a:stretch>
        </p:blipFill>
        <p:spPr bwMode="auto">
          <a:xfrm>
            <a:off x="0" y="1123949"/>
            <a:ext cx="8729681" cy="5734051"/>
          </a:xfrm>
          <a:prstGeom prst="rect">
            <a:avLst/>
          </a:prstGeom>
          <a:noFill/>
        </p:spPr>
      </p:pic>
      <p:sp>
        <p:nvSpPr>
          <p:cNvPr id="3" name="Rettangolo 2"/>
          <p:cNvSpPr/>
          <p:nvPr/>
        </p:nvSpPr>
        <p:spPr>
          <a:xfrm>
            <a:off x="285720" y="642918"/>
            <a:ext cx="8429684" cy="206210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it-IT" sz="3200" dirty="0" smtClean="0"/>
              <a:t>I </a:t>
            </a:r>
            <a:r>
              <a:rPr lang="it-IT" sz="3200" b="1" dirty="0">
                <a:solidFill>
                  <a:srgbClr val="FF0000"/>
                </a:solidFill>
              </a:rPr>
              <a:t>CISTERCENSI</a:t>
            </a:r>
            <a:r>
              <a:rPr lang="it-IT" sz="3200" dirty="0"/>
              <a:t>, il cui maggior esponente è </a:t>
            </a:r>
            <a:r>
              <a:rPr lang="it-IT" sz="3200" b="1" dirty="0">
                <a:solidFill>
                  <a:srgbClr val="FF0000"/>
                </a:solidFill>
              </a:rPr>
              <a:t>Bernardo di Chiaravalle</a:t>
            </a:r>
            <a:r>
              <a:rPr lang="it-IT" sz="3200" dirty="0"/>
              <a:t>, vennero fondati invece nel </a:t>
            </a:r>
            <a:r>
              <a:rPr lang="it-IT" sz="3200" b="1" dirty="0">
                <a:solidFill>
                  <a:srgbClr val="FF0000"/>
                </a:solidFill>
              </a:rPr>
              <a:t>1098</a:t>
            </a:r>
            <a:r>
              <a:rPr lang="it-IT" sz="3200" dirty="0"/>
              <a:t>, a </a:t>
            </a:r>
            <a:r>
              <a:rPr lang="it-IT" sz="3200" dirty="0" err="1"/>
              <a:t>Citeaux</a:t>
            </a:r>
            <a:r>
              <a:rPr lang="it-IT" sz="3200" dirty="0"/>
              <a:t>, da alcuni monaci cluniacensi con a capo Roberto di </a:t>
            </a:r>
            <a:r>
              <a:rPr lang="it-IT" sz="3200" dirty="0" err="1"/>
              <a:t>Molesme</a:t>
            </a:r>
            <a:endParaRPr lang="it-IT" sz="3200" dirty="0"/>
          </a:p>
        </p:txBody>
      </p:sp>
      <p:pic>
        <p:nvPicPr>
          <p:cNvPr id="19460" name="Picture 4" descr="Visualizza immagine di origine"/>
          <p:cNvPicPr>
            <a:picLocks noChangeAspect="1" noChangeArrowheads="1"/>
          </p:cNvPicPr>
          <p:nvPr/>
        </p:nvPicPr>
        <p:blipFill>
          <a:blip r:embed="rId3" cstate="print"/>
          <a:srcRect/>
          <a:stretch>
            <a:fillRect/>
          </a:stretch>
        </p:blipFill>
        <p:spPr bwMode="auto">
          <a:xfrm>
            <a:off x="142845" y="2751688"/>
            <a:ext cx="3071834" cy="3930072"/>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826</Words>
  <Application>Microsoft Office PowerPoint</Application>
  <PresentationFormat>Presentazione su schermo (4:3)</PresentationFormat>
  <Paragraphs>54</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La situazione della Chiesa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situazione della Chiesa</dc:title>
  <dc:creator>simone.dell@libero.it</dc:creator>
  <cp:lastModifiedBy>simone.dell@libero.it</cp:lastModifiedBy>
  <cp:revision>6</cp:revision>
  <dcterms:created xsi:type="dcterms:W3CDTF">2021-10-06T08:06:17Z</dcterms:created>
  <dcterms:modified xsi:type="dcterms:W3CDTF">2021-10-13T09:34:52Z</dcterms:modified>
</cp:coreProperties>
</file>